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handoutMasterIdLst>
    <p:handoutMasterId r:id="rId25"/>
  </p:handoutMasterIdLst>
  <p:sldIdLst>
    <p:sldId id="281" r:id="rId2"/>
    <p:sldId id="292" r:id="rId3"/>
    <p:sldId id="288" r:id="rId4"/>
    <p:sldId id="303" r:id="rId5"/>
    <p:sldId id="304" r:id="rId6"/>
    <p:sldId id="287" r:id="rId7"/>
    <p:sldId id="285" r:id="rId8"/>
    <p:sldId id="290" r:id="rId9"/>
    <p:sldId id="284" r:id="rId10"/>
    <p:sldId id="286" r:id="rId11"/>
    <p:sldId id="278" r:id="rId12"/>
    <p:sldId id="267" r:id="rId13"/>
    <p:sldId id="291" r:id="rId14"/>
    <p:sldId id="295" r:id="rId15"/>
    <p:sldId id="294" r:id="rId16"/>
    <p:sldId id="293" r:id="rId17"/>
    <p:sldId id="296" r:id="rId18"/>
    <p:sldId id="298" r:id="rId19"/>
    <p:sldId id="299" r:id="rId20"/>
    <p:sldId id="274" r:id="rId21"/>
    <p:sldId id="302" r:id="rId22"/>
    <p:sldId id="297" r:id="rId23"/>
    <p:sldId id="275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7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2"/>
        <a:sy n="1" d="2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EBF04D-DCA4-4F26-AAA3-F1971D2B4E62}" type="datetimeFigureOut">
              <a:rPr lang="ru-RU" smtClean="0"/>
              <a:t>11.03.2024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787F09-93A5-47F4-8DEA-DE6696E62A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199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6854E-4BB4-4CEE-8AFB-07AD08A0C294}" type="datetimeFigureOut">
              <a:rPr lang="ru-RU" smtClean="0"/>
              <a:t>11.03.2024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DAF3301-A8B4-4BA5-97B3-15A1679E7A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980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6854E-4BB4-4CEE-8AFB-07AD08A0C294}" type="datetimeFigureOut">
              <a:rPr lang="ru-RU" smtClean="0"/>
              <a:t>11.03.2024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DAF3301-A8B4-4BA5-97B3-15A1679E7A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1225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6854E-4BB4-4CEE-8AFB-07AD08A0C294}" type="datetimeFigureOut">
              <a:rPr lang="ru-RU" smtClean="0"/>
              <a:t>11.03.2024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DAF3301-A8B4-4BA5-97B3-15A1679E7AF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272140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6854E-4BB4-4CEE-8AFB-07AD08A0C294}" type="datetimeFigureOut">
              <a:rPr lang="ru-RU" smtClean="0"/>
              <a:t>11.03.2024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DAF3301-A8B4-4BA5-97B3-15A1679E7A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67555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6854E-4BB4-4CEE-8AFB-07AD08A0C294}" type="datetimeFigureOut">
              <a:rPr lang="ru-RU" smtClean="0"/>
              <a:t>11.03.2024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DAF3301-A8B4-4BA5-97B3-15A1679E7AF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63500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6854E-4BB4-4CEE-8AFB-07AD08A0C294}" type="datetimeFigureOut">
              <a:rPr lang="ru-RU" smtClean="0"/>
              <a:t>11.03.2024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DAF3301-A8B4-4BA5-97B3-15A1679E7A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67403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6854E-4BB4-4CEE-8AFB-07AD08A0C294}" type="datetimeFigureOut">
              <a:rPr lang="ru-RU" smtClean="0"/>
              <a:t>11.03.2024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F3301-A8B4-4BA5-97B3-15A1679E7A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0038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6854E-4BB4-4CEE-8AFB-07AD08A0C294}" type="datetimeFigureOut">
              <a:rPr lang="ru-RU" smtClean="0"/>
              <a:t>11.03.2024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F3301-A8B4-4BA5-97B3-15A1679E7A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8031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6854E-4BB4-4CEE-8AFB-07AD08A0C294}" type="datetimeFigureOut">
              <a:rPr lang="ru-RU" smtClean="0"/>
              <a:t>11.03.2024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F3301-A8B4-4BA5-97B3-15A1679E7A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440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6854E-4BB4-4CEE-8AFB-07AD08A0C294}" type="datetimeFigureOut">
              <a:rPr lang="ru-RU" smtClean="0"/>
              <a:t>11.03.2024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DAF3301-A8B4-4BA5-97B3-15A1679E7A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8377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6854E-4BB4-4CEE-8AFB-07AD08A0C294}" type="datetimeFigureOut">
              <a:rPr lang="ru-RU" smtClean="0"/>
              <a:t>11.03.2024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DAF3301-A8B4-4BA5-97B3-15A1679E7A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510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6854E-4BB4-4CEE-8AFB-07AD08A0C294}" type="datetimeFigureOut">
              <a:rPr lang="ru-RU" smtClean="0"/>
              <a:t>11.03.2024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DAF3301-A8B4-4BA5-97B3-15A1679E7A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2936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6854E-4BB4-4CEE-8AFB-07AD08A0C294}" type="datetimeFigureOut">
              <a:rPr lang="ru-RU" smtClean="0"/>
              <a:t>11.03.2024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F3301-A8B4-4BA5-97B3-15A1679E7A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7609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6854E-4BB4-4CEE-8AFB-07AD08A0C294}" type="datetimeFigureOut">
              <a:rPr lang="ru-RU" smtClean="0"/>
              <a:t>11.03.2024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F3301-A8B4-4BA5-97B3-15A1679E7A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2144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6854E-4BB4-4CEE-8AFB-07AD08A0C294}" type="datetimeFigureOut">
              <a:rPr lang="ru-RU" smtClean="0"/>
              <a:t>11.03.2024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F3301-A8B4-4BA5-97B3-15A1679E7A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216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6854E-4BB4-4CEE-8AFB-07AD08A0C294}" type="datetimeFigureOut">
              <a:rPr lang="ru-RU" smtClean="0"/>
              <a:t>11.03.2024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DAF3301-A8B4-4BA5-97B3-15A1679E7A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438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6854E-4BB4-4CEE-8AFB-07AD08A0C294}" type="datetimeFigureOut">
              <a:rPr lang="ru-RU" smtClean="0"/>
              <a:t>11.03.2024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DAF3301-A8B4-4BA5-97B3-15A1679E7A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4249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  <p:sldLayoutId id="2147483774" r:id="rId15"/>
    <p:sldLayoutId id="214748377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hyperlink" Target="https://www.emaze.com/@ALLOLZCFR/gallery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jpeg"/><Relationship Id="rId3" Type="http://schemas.openxmlformats.org/officeDocument/2006/relationships/image" Target="../media/image35.jpeg"/><Relationship Id="rId7" Type="http://schemas.openxmlformats.org/officeDocument/2006/relationships/image" Target="../media/image39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8.jpeg"/><Relationship Id="rId5" Type="http://schemas.openxmlformats.org/officeDocument/2006/relationships/image" Target="../media/image37.jpeg"/><Relationship Id="rId4" Type="http://schemas.openxmlformats.org/officeDocument/2006/relationships/image" Target="../media/image36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7.jpeg"/><Relationship Id="rId4" Type="http://schemas.openxmlformats.org/officeDocument/2006/relationships/image" Target="../media/image4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jpg"/><Relationship Id="rId2" Type="http://schemas.openxmlformats.org/officeDocument/2006/relationships/image" Target="../media/image48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0.jpe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jpeg"/><Relationship Id="rId3" Type="http://schemas.openxmlformats.org/officeDocument/2006/relationships/image" Target="../media/image52.jpeg"/><Relationship Id="rId7" Type="http://schemas.openxmlformats.org/officeDocument/2006/relationships/image" Target="../media/image56.jpeg"/><Relationship Id="rId2" Type="http://schemas.openxmlformats.org/officeDocument/2006/relationships/image" Target="../media/image51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5.jpeg"/><Relationship Id="rId5" Type="http://schemas.openxmlformats.org/officeDocument/2006/relationships/image" Target="../media/image54.jpeg"/><Relationship Id="rId4" Type="http://schemas.openxmlformats.org/officeDocument/2006/relationships/image" Target="../media/image53.jpeg"/><Relationship Id="rId9" Type="http://schemas.openxmlformats.org/officeDocument/2006/relationships/image" Target="../media/image58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95613A5-7F55-499B-8918-E598A12944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400" dirty="0"/>
              <a:t>Собрание попечительского совета </a:t>
            </a:r>
            <a:br>
              <a:rPr lang="ru-RU" sz="4400" dirty="0"/>
            </a:br>
            <a:r>
              <a:rPr lang="ru-RU" sz="4400" dirty="0"/>
              <a:t>ГУО «Гимназия-колледж искусств г.Молодечно»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36065902-DBC6-4867-99EB-C9D59E7AB7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10315" y="4929198"/>
            <a:ext cx="3848509" cy="381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25 января 2024 </a:t>
            </a:r>
            <a:r>
              <a:rPr lang="ru-RU" b="1" dirty="0">
                <a:solidFill>
                  <a:schemeClr val="tx1"/>
                </a:solidFill>
              </a:rPr>
              <a:t>года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994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89656" y="220349"/>
            <a:ext cx="1042330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rgbClr val="333333"/>
                </a:solidFill>
                <a:latin typeface="PT Sans Narrow"/>
              </a:rPr>
              <a:t> </a:t>
            </a:r>
            <a:r>
              <a:rPr lang="ru-RU" sz="2000" dirty="0" smtClean="0">
                <a:solidFill>
                  <a:srgbClr val="333333"/>
                </a:solidFill>
                <a:latin typeface="PT Sans Narrow"/>
              </a:rPr>
              <a:t>               </a:t>
            </a:r>
            <a:r>
              <a:rPr lang="ru-RU" sz="2000" b="1" dirty="0" smtClean="0">
                <a:solidFill>
                  <a:srgbClr val="333333"/>
                </a:solidFill>
                <a:latin typeface="PT Sans Narrow"/>
              </a:rPr>
              <a:t>Международный </a:t>
            </a:r>
            <a:r>
              <a:rPr lang="ru-RU" sz="2000" b="1" dirty="0">
                <a:solidFill>
                  <a:srgbClr val="333333"/>
                </a:solidFill>
                <a:latin typeface="PT Sans Narrow"/>
              </a:rPr>
              <a:t>белорусско-российский проект воплотили педагоги профессиональных союзов городов Молодечно и Иваново.</a:t>
            </a:r>
            <a:endParaRPr lang="ru-RU" sz="2000" dirty="0">
              <a:solidFill>
                <a:srgbClr val="333333"/>
              </a:solidFill>
              <a:latin typeface="PT Sans Narrow"/>
            </a:endParaRPr>
          </a:p>
          <a:p>
            <a:r>
              <a:rPr lang="ru-RU" sz="2000" dirty="0">
                <a:solidFill>
                  <a:srgbClr val="333333"/>
                </a:solidFill>
                <a:latin typeface="PT Sans Narrow"/>
              </a:rPr>
              <a:t>Приглашаем посетить виртуальную творческую галерею Егора Артюхова - молодого талантливого художника и педагога ГУО "Гимназия-колледж искусств </a:t>
            </a:r>
            <a:r>
              <a:rPr lang="ru-RU" sz="2000" dirty="0" err="1">
                <a:solidFill>
                  <a:srgbClr val="333333"/>
                </a:solidFill>
                <a:latin typeface="PT Sans Narrow"/>
              </a:rPr>
              <a:t>г.Молодечно</a:t>
            </a:r>
            <a:r>
              <a:rPr lang="ru-RU" sz="2000" dirty="0">
                <a:solidFill>
                  <a:srgbClr val="333333"/>
                </a:solidFill>
                <a:latin typeface="PT Sans Narrow"/>
              </a:rPr>
              <a:t>". В его творческой копилке четыре персональных выставки, участие в республиканских выставках. В виртуальной галерее художник представил свои работы, созданные за последние четыре года.</a:t>
            </a:r>
          </a:p>
          <a:p>
            <a:r>
              <a:rPr lang="ru-RU" sz="2000" u="sng" dirty="0">
                <a:solidFill>
                  <a:srgbClr val="185996"/>
                </a:solidFill>
                <a:latin typeface="PT Sans Narrow"/>
                <a:hlinkClick r:id="rId2"/>
              </a:rPr>
              <a:t>https://www.emaze.com/@ALLOLZCFR/gallery</a:t>
            </a:r>
            <a:endParaRPr lang="ru-RU" sz="2000" b="0" i="0" dirty="0">
              <a:solidFill>
                <a:srgbClr val="333333"/>
              </a:solidFill>
              <a:effectLst/>
              <a:latin typeface="PT Sans Narrow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1458" y="2816180"/>
            <a:ext cx="6052116" cy="3778250"/>
          </a:xfrm>
        </p:spPr>
      </p:pic>
    </p:spTree>
    <p:extLst>
      <p:ext uri="{BB962C8B-B14F-4D97-AF65-F5344CB8AC3E}">
        <p14:creationId xmlns:p14="http://schemas.microsoft.com/office/powerpoint/2010/main" val="30915911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663858" y="399245"/>
            <a:ext cx="668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</a:rPr>
              <a:t>Звания «Народный» и «Образцовый»</a:t>
            </a:r>
            <a:endParaRPr lang="ru-RU" sz="2400" dirty="0">
              <a:solidFill>
                <a:srgbClr val="0070C0"/>
              </a:solidFill>
            </a:endParaRPr>
          </a:p>
        </p:txBody>
      </p:sp>
      <p:pic>
        <p:nvPicPr>
          <p:cNvPr id="11" name="Объект 10"/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" r="113"/>
          <a:stretch/>
        </p:blipFill>
        <p:spPr>
          <a:xfrm>
            <a:off x="7268529" y="1082061"/>
            <a:ext cx="4158929" cy="4558885"/>
          </a:xfr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944" y="1362352"/>
            <a:ext cx="6426919" cy="4278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49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9854" y="332075"/>
            <a:ext cx="4313238" cy="2873694"/>
          </a:xfrm>
        </p:spPr>
      </p:pic>
      <p:pic>
        <p:nvPicPr>
          <p:cNvPr id="4" name="Объект 3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4661" y="332075"/>
            <a:ext cx="4313237" cy="2873694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87652" y="3114948"/>
            <a:ext cx="4310246" cy="348721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92846" y="3205769"/>
            <a:ext cx="4310246" cy="3481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7050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7589" y="274268"/>
            <a:ext cx="9852337" cy="1578177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70C0"/>
                </a:solidFill>
              </a:rPr>
              <a:t>Награждение победителей второго этапа республиканской олимпиады по учебным предметам</a:t>
            </a:r>
            <a:endParaRPr lang="ru-RU" b="1" i="1" dirty="0">
              <a:solidFill>
                <a:srgbClr val="0070C0"/>
              </a:solidFill>
            </a:endParaRPr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1" y="1907661"/>
            <a:ext cx="4313237" cy="3152584"/>
          </a:xfrm>
        </p:spPr>
      </p:pic>
      <p:pic>
        <p:nvPicPr>
          <p:cNvPr id="10" name="Объект 9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7747" y="1298653"/>
            <a:ext cx="4745336" cy="3376378"/>
          </a:xfr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78805" y="3430622"/>
            <a:ext cx="5409127" cy="3259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9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Открытие областной олимпиады по учебному предмету «Химия»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608" y="2011269"/>
            <a:ext cx="5970409" cy="3976292"/>
          </a:xfrm>
        </p:spPr>
      </p:pic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0822" y="2586726"/>
            <a:ext cx="5707501" cy="3801195"/>
          </a:xfrm>
        </p:spPr>
      </p:pic>
    </p:spTree>
    <p:extLst>
      <p:ext uri="{BB962C8B-B14F-4D97-AF65-F5344CB8AC3E}">
        <p14:creationId xmlns:p14="http://schemas.microsoft.com/office/powerpoint/2010/main" val="26698720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Новогодние утренники, Снежная королева</a:t>
            </a:r>
            <a:endParaRPr lang="ru-RU" dirty="0"/>
          </a:p>
        </p:txBody>
      </p:sp>
      <p:pic>
        <p:nvPicPr>
          <p:cNvPr id="11" name="Объект 10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093" y="1801969"/>
            <a:ext cx="5940940" cy="2673423"/>
          </a:xfrm>
        </p:spPr>
      </p:pic>
      <p:pic>
        <p:nvPicPr>
          <p:cNvPr id="12" name="Объект 11"/>
          <p:cNvPicPr>
            <a:picLocks noGrp="1" noChangeAspect="1"/>
          </p:cNvPicPr>
          <p:nvPr>
            <p:ph sz="quarter" idx="4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" r="102"/>
          <a:stretch/>
        </p:blipFill>
        <p:spPr>
          <a:xfrm>
            <a:off x="6375042" y="2019782"/>
            <a:ext cx="5692462" cy="4239350"/>
          </a:xfr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40014" y="4475392"/>
            <a:ext cx="4810019" cy="2168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339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3369" y="237806"/>
            <a:ext cx="5173037" cy="676656"/>
          </a:xfrm>
        </p:spPr>
        <p:txBody>
          <a:bodyPr/>
          <a:lstStyle/>
          <a:p>
            <a:r>
              <a:rPr lang="ru-RU" dirty="0" smtClean="0"/>
              <a:t>Звездная капель 2024</a:t>
            </a:r>
            <a:endParaRPr lang="ru-RU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670" y="3646887"/>
            <a:ext cx="4313238" cy="2873694"/>
          </a:xfrm>
        </p:spPr>
      </p:pic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111" y="1682641"/>
            <a:ext cx="4313237" cy="2873694"/>
          </a:xfr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40780" y="3410629"/>
            <a:ext cx="4340728" cy="289585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25180" y="237764"/>
            <a:ext cx="4340728" cy="2889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7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0156" y="158537"/>
            <a:ext cx="11213227" cy="1280890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</a:rPr>
              <a:t>Пюпитры – 1697,4р., софиты для подсветки - 550 р., бас-гитара – 1234,86р., доска учебная – 445,68 р., ящик с ручкой – 251,4 р.</a:t>
            </a:r>
            <a:endParaRPr lang="ru-RU" sz="2400" b="1" i="1" dirty="0">
              <a:solidFill>
                <a:srgbClr val="0070C0"/>
              </a:solidFill>
            </a:endParaRPr>
          </a:p>
        </p:txBody>
      </p:sp>
      <p:pic>
        <p:nvPicPr>
          <p:cNvPr id="10" name="Объект 9"/>
          <p:cNvPicPr>
            <a:picLocks noGrp="1" noChangeAspect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4782" y="3449783"/>
            <a:ext cx="2514600" cy="3352800"/>
          </a:xfrm>
        </p:spPr>
      </p:pic>
      <p:pic>
        <p:nvPicPr>
          <p:cNvPr id="9" name="Объект 8"/>
          <p:cNvPicPr>
            <a:picLocks noGrp="1" noChangeAspect="1"/>
          </p:cNvPicPr>
          <p:nvPr>
            <p:ph sz="half" idx="2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"/>
          <a:stretch/>
        </p:blipFill>
        <p:spPr>
          <a:xfrm>
            <a:off x="361991" y="3582864"/>
            <a:ext cx="2516695" cy="3088783"/>
          </a:xfr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16929" y="968339"/>
            <a:ext cx="2517866" cy="3353091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5"/>
          <a:srcRect t="25"/>
          <a:stretch/>
        </p:blipFill>
        <p:spPr>
          <a:xfrm>
            <a:off x="8558700" y="4584879"/>
            <a:ext cx="3604671" cy="2046816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6"/>
          <a:srcRect t="113" b="272"/>
          <a:stretch/>
        </p:blipFill>
        <p:spPr>
          <a:xfrm>
            <a:off x="1350977" y="1372887"/>
            <a:ext cx="4340728" cy="2010356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22126" y="1071308"/>
            <a:ext cx="2511770" cy="335309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852415" y="3937810"/>
            <a:ext cx="2044215" cy="272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2934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4337" y="688585"/>
            <a:ext cx="8911687" cy="1280890"/>
          </a:xfrm>
        </p:spPr>
        <p:txBody>
          <a:bodyPr/>
          <a:lstStyle/>
          <a:p>
            <a:r>
              <a:rPr lang="ru-RU" dirty="0" smtClean="0"/>
              <a:t>Жалюзи вертикальные 2652 рубля.</a:t>
            </a:r>
            <a:endParaRPr lang="ru-RU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0658" y="1969475"/>
            <a:ext cx="2863385" cy="3826644"/>
          </a:xfrm>
        </p:spPr>
      </p:pic>
      <p:pic>
        <p:nvPicPr>
          <p:cNvPr id="14" name="Объект 13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914" y="1969475"/>
            <a:ext cx="5094791" cy="3837014"/>
          </a:xfr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50407" y="1969475"/>
            <a:ext cx="2859546" cy="3826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2679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842576" y="3441627"/>
            <a:ext cx="4937125" cy="349278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11139" y="140001"/>
            <a:ext cx="2968194" cy="320651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16400" y="44890"/>
            <a:ext cx="4657559" cy="3396737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50625" y="3667148"/>
            <a:ext cx="2892117" cy="307937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82580" y="140001"/>
            <a:ext cx="21284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Стенды 376 р.</a:t>
            </a:r>
            <a:endParaRPr lang="ru-RU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621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28045" y="378612"/>
            <a:ext cx="8731875" cy="6249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9189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5492013"/>
              </p:ext>
            </p:extLst>
          </p:nvPr>
        </p:nvGraphicFramePr>
        <p:xfrm>
          <a:off x="592429" y="1364050"/>
          <a:ext cx="11275454" cy="52867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39459"/>
                <a:gridCol w="1435995"/>
              </a:tblGrid>
              <a:tr h="2903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товара, выполнения услуги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11985" algn="l"/>
                        </a:tabLs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325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22525" algn="l"/>
                        </a:tabLs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Именная стипендия (12 учащихся),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вознаграждение банку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90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Доска учебная (кабинет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№31)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445,68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9034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и оформление мероприятий (стенды, торты, елочные украшения, фотобумага, канцелярские товары,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рамки, пакеты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14400" algn="l"/>
                        </a:tabLs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889,08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984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Софиты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для подсветки, пюпитры, наушники, мышь, тонер-картридж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2787,28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438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Труба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железная, соединитель, крепеж (гардероб)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1243,48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903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Ремонт технологического оборудования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274,93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85516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Бас-гитара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1234,86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9034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Банкетка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(для фортепиано)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14400" algn="l"/>
                        </a:tabLs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347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9034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Хозяйственные товары, светильники, лампы, моющие и чистящие средства,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дверная ручка, смеситель, доводчик дверной, лопаты для снега, ящик с ручками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14400" algn="l"/>
                        </a:tabLs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2017,42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903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Жалюзи (кабинет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9, столовая)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14400" algn="l"/>
                        </a:tabLs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2652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903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Линолеум (долг)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14400" algn="l"/>
                        </a:tabLs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1164,29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806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14400" algn="l"/>
                        </a:tabLs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13706,02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842528" y="180304"/>
            <a:ext cx="8705269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КАССОВЫЙ РАСХОД за сентябрь – декабрь 2023 года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Остаток на 12.09.2023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1449,38 рубля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Поступило 14469,79 рубля Остаток 2213,15 рубля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9318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5447" y="1581921"/>
            <a:ext cx="3344190" cy="4440419"/>
          </a:xfrm>
        </p:spPr>
      </p:pic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7466" y="2327088"/>
            <a:ext cx="4338637" cy="3267535"/>
          </a:xfr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/>
          <a:srcRect t="148" b="152"/>
          <a:stretch/>
        </p:blipFill>
        <p:spPr>
          <a:xfrm>
            <a:off x="996769" y="1264127"/>
            <a:ext cx="2430849" cy="539345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790164" y="167426"/>
            <a:ext cx="91955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Посудомоечная машина – 28204,44р., жарочный шкаф – 3744 р., сценические костюмы – 4416 р., замена оконных блоков – 23375,55р., моющие и чистящие средства, посуда -2234,3р. и др.</a:t>
            </a:r>
            <a:endParaRPr lang="ru-RU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6756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Объект 10"/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" r="156"/>
          <a:stretch/>
        </p:blipFill>
        <p:spPr>
          <a:xfrm>
            <a:off x="572690" y="223744"/>
            <a:ext cx="5157080" cy="3203865"/>
          </a:xfrm>
        </p:spPr>
      </p:pic>
      <p:pic>
        <p:nvPicPr>
          <p:cNvPr id="21" name="Рисунок 20"/>
          <p:cNvPicPr>
            <a:picLocks noChangeAspect="1"/>
          </p:cNvPicPr>
          <p:nvPr/>
        </p:nvPicPr>
        <p:blipFill rotWithShape="1">
          <a:blip r:embed="rId3"/>
          <a:srcRect l="96" b="53"/>
          <a:stretch/>
        </p:blipFill>
        <p:spPr>
          <a:xfrm>
            <a:off x="5912837" y="223744"/>
            <a:ext cx="3295556" cy="2834812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2121" y="3641448"/>
            <a:ext cx="2146833" cy="287480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5"/>
          <a:srcRect l="9"/>
          <a:stretch/>
        </p:blipFill>
        <p:spPr>
          <a:xfrm>
            <a:off x="9329963" y="509929"/>
            <a:ext cx="2754607" cy="263149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58692" y="4423205"/>
            <a:ext cx="3080975" cy="232271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10375" y="3058556"/>
            <a:ext cx="4017612" cy="160948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49962" y="3619246"/>
            <a:ext cx="2166908" cy="2897010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855335" y="3619246"/>
            <a:ext cx="2172459" cy="2900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8563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5509702"/>
              </p:ext>
            </p:extLst>
          </p:nvPr>
        </p:nvGraphicFramePr>
        <p:xfrm>
          <a:off x="1019480" y="225976"/>
          <a:ext cx="11022996" cy="5805434"/>
        </p:xfrm>
        <a:graphic>
          <a:graphicData uri="http://schemas.openxmlformats.org/drawingml/2006/table">
            <a:tbl>
              <a:tblPr/>
              <a:tblGrid>
                <a:gridCol w="8961282"/>
                <a:gridCol w="2061714"/>
              </a:tblGrid>
              <a:tr h="413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66875" algn="l"/>
                        </a:tabLst>
                      </a:pPr>
                      <a:r>
                        <a:rPr lang="ru-RU" sz="2000" b="1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Предполагаемое наименование товара</a:t>
                      </a:r>
                      <a:r>
                        <a:rPr lang="ru-RU" sz="20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000" b="1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выполнение услуги (январь – март)</a:t>
                      </a:r>
                      <a:endParaRPr lang="ru-RU" sz="20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66875" algn="l"/>
                        </a:tabLst>
                      </a:pPr>
                      <a:r>
                        <a:rPr lang="ru-RU" sz="2000" b="1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Сумма</a:t>
                      </a:r>
                      <a:endParaRPr lang="ru-RU" sz="200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9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66875" algn="l"/>
                        </a:tabLst>
                      </a:pPr>
                      <a:r>
                        <a:rPr lang="ru-RU" sz="20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Именная 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стипендия, мероприятия 23 февраля, 8 марта, стендовая экспозиция</a:t>
                      </a:r>
                      <a:endParaRPr lang="ru-RU" sz="20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66875" algn="l"/>
                        </a:tabLst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1300</a:t>
                      </a:r>
                      <a:endParaRPr lang="ru-RU" sz="20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3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666875" algn="l"/>
                        </a:tabLst>
                        <a:defRPr/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Призы «Звездная капель, звездная палитра</a:t>
                      </a:r>
                      <a:r>
                        <a:rPr lang="ru-RU" sz="20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2024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 (дипломы, торты, шоколад, посещение цирка, театра, боулинга и т.д.)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66875" algn="l"/>
                        </a:tabLst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2500</a:t>
                      </a:r>
                      <a:endParaRPr lang="ru-RU" sz="20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503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Доска ученическая (кабинет №30)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450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7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err="1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Банкетки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(фойе 1 этажа, 7 штук)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3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666875" algn="l"/>
                        </a:tabLst>
                        <a:defRPr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Дезинфицирующие средства, чистящие средства, хозяйственные товары, жидкое мыло,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посуда и др.</a:t>
                      </a:r>
                      <a:endParaRPr lang="ru-RU" sz="20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66875" algn="l"/>
                        </a:tabLst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1500</a:t>
                      </a:r>
                      <a:endParaRPr lang="ru-RU" sz="20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091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Принтер, ноутбук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4000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3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66875" algn="l"/>
                        </a:tabLst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Аккордеон</a:t>
                      </a:r>
                      <a:endParaRPr lang="ru-RU" sz="20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66875" algn="l"/>
                        </a:tabLst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800</a:t>
                      </a:r>
                      <a:endParaRPr lang="ru-RU" sz="20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7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666875" algn="l"/>
                        </a:tabLst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Сантехнические материалы, люминесцентные лампы, ремонт оборудования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66875" algn="l"/>
                        </a:tabLst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1200</a:t>
                      </a:r>
                      <a:endParaRPr lang="ru-RU" sz="20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70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Газонокосилка</a:t>
                      </a:r>
                      <a:r>
                        <a:rPr lang="ru-RU" sz="20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бензиновая</a:t>
                      </a:r>
                      <a:endParaRPr lang="ru-RU" sz="2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66875" algn="l"/>
                        </a:tabLst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870</a:t>
                      </a:r>
                      <a:endParaRPr lang="ru-RU" sz="20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7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66875" algn="l"/>
                        </a:tabLst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Овощерезка, фаршемешалка</a:t>
                      </a:r>
                      <a:endParaRPr lang="ru-RU" sz="20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66875" algn="l"/>
                        </a:tabLst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5500</a:t>
                      </a:r>
                      <a:endParaRPr lang="ru-RU" sz="20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463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Жалюзи (кабинеты №22, 25, фойе 1 этажа)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2800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7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66875" algn="l"/>
                        </a:tabLs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Концертный экран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66875" algn="l"/>
                        </a:tabLs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55000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33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666875" algn="l"/>
                        </a:tabLst>
                        <a:defRPr/>
                      </a:pPr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66875" algn="l"/>
                        </a:tabLst>
                      </a:pPr>
                      <a:endParaRPr lang="ru-RU" sz="20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66875" algn="l"/>
                        </a:tabLst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23020</a:t>
                      </a:r>
                      <a:endParaRPr lang="ru-RU" sz="20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506" y="6006129"/>
            <a:ext cx="5392566" cy="695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196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7853" y="736439"/>
            <a:ext cx="447699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333333"/>
                </a:solidFill>
                <a:latin typeface="PT Sans Narrow"/>
              </a:rPr>
              <a:t>5 октября 2023 года Национальный историко-культурный музей-заповедник «Несвиж» встретил гостей и участников областного праздника «Учителю Минской области посвящается!»</a:t>
            </a:r>
          </a:p>
          <a:p>
            <a:pPr algn="just"/>
            <a:r>
              <a:rPr lang="ru-RU" sz="2000" dirty="0">
                <a:solidFill>
                  <a:srgbClr val="333333"/>
                </a:solidFill>
                <a:latin typeface="PT Sans Narrow"/>
              </a:rPr>
              <a:t>В мероприятии приняли участие около 200 </a:t>
            </a:r>
            <a:r>
              <a:rPr lang="ru-RU" sz="2000" dirty="0" smtClean="0">
                <a:solidFill>
                  <a:srgbClr val="333333"/>
                </a:solidFill>
                <a:latin typeface="PT Sans Narrow"/>
              </a:rPr>
              <a:t>человек. Среди </a:t>
            </a:r>
            <a:r>
              <a:rPr lang="ru-RU" sz="2000" dirty="0">
                <a:solidFill>
                  <a:srgbClr val="333333"/>
                </a:solidFill>
                <a:latin typeface="PT Sans Narrow"/>
              </a:rPr>
              <a:t>награжденных были и учителя гимназии-колледжа искусств: учитель начальных классов Светлана Алексеевна Шитик и учитель истории и обществоведения Артем Анатольевич </a:t>
            </a:r>
            <a:r>
              <a:rPr lang="ru-RU" sz="2000" dirty="0" err="1">
                <a:solidFill>
                  <a:srgbClr val="333333"/>
                </a:solidFill>
                <a:latin typeface="PT Sans Narrow"/>
              </a:rPr>
              <a:t>Бобрович</a:t>
            </a:r>
            <a:r>
              <a:rPr lang="ru-RU" sz="2000" dirty="0">
                <a:solidFill>
                  <a:srgbClr val="333333"/>
                </a:solidFill>
                <a:latin typeface="PT Sans Narrow"/>
              </a:rPr>
              <a:t>.</a:t>
            </a:r>
            <a:endParaRPr lang="ru-RU" sz="2000" b="0" i="0" dirty="0">
              <a:solidFill>
                <a:srgbClr val="333333"/>
              </a:solidFill>
              <a:effectLst/>
              <a:latin typeface="PT Sans Narrow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2089" y="3090930"/>
            <a:ext cx="4473958" cy="3529258"/>
          </a:xfr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8469" y="266660"/>
            <a:ext cx="5657578" cy="2383743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35067" y="3207448"/>
            <a:ext cx="1826804" cy="2727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905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979" y="1023044"/>
            <a:ext cx="5771977" cy="5120626"/>
          </a:xfrm>
        </p:spPr>
      </p:pic>
      <p:sp>
        <p:nvSpPr>
          <p:cNvPr id="4" name="Прямоугольник 3"/>
          <p:cNvSpPr/>
          <p:nvPr/>
        </p:nvSpPr>
        <p:spPr>
          <a:xfrm>
            <a:off x="691166" y="1346729"/>
            <a:ext cx="456341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333333"/>
                </a:solidFill>
                <a:latin typeface="PT Sans Narrow"/>
              </a:rPr>
              <a:t>28 сентября в Зале приемов Дворца Республики прошла  торжественная церемония награждения заслуженных работников системы образования и Профсоюза.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333333"/>
                </a:solidFill>
                <a:latin typeface="PT Sans Narrow"/>
              </a:rPr>
              <a:t>В знак признательности за достижения в работе и  содействие профсоюзными наградами   награждены работники Профсоюза  и  социальные  партнеры. В числе награжденных и учитель изобразительного искусства гимназии-колледжа искусств Егор Сергеевич Артюхов.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5151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8000" y="717989"/>
            <a:ext cx="5273490" cy="5090383"/>
          </a:xfrm>
        </p:spPr>
      </p:pic>
      <p:sp>
        <p:nvSpPr>
          <p:cNvPr id="4" name="Прямоугольник 3"/>
          <p:cNvSpPr/>
          <p:nvPr/>
        </p:nvSpPr>
        <p:spPr>
          <a:xfrm>
            <a:off x="1090410" y="1019252"/>
            <a:ext cx="516872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rgbClr val="0070C0"/>
                </a:solidFill>
                <a:latin typeface="PT Sans Narrow"/>
              </a:rPr>
              <a:t>В </a:t>
            </a:r>
            <a:r>
              <a:rPr lang="ru-RU" sz="2000" b="1" i="1" dirty="0">
                <a:solidFill>
                  <a:srgbClr val="0070C0"/>
                </a:solidFill>
                <a:latin typeface="PT Sans Narrow"/>
              </a:rPr>
              <a:t>Музее истории Великой Отечественной войны состоялась церемония чествования представителей династий Минской области. </a:t>
            </a:r>
            <a:endParaRPr lang="ru-RU" sz="2000" b="1" i="1" dirty="0" smtClean="0">
              <a:solidFill>
                <a:srgbClr val="0070C0"/>
              </a:solidFill>
              <a:latin typeface="PT Sans Narrow"/>
            </a:endParaRPr>
          </a:p>
          <a:p>
            <a:r>
              <a:rPr lang="ru-RU" sz="2000" b="1" i="1" dirty="0" smtClean="0">
                <a:solidFill>
                  <a:srgbClr val="0070C0"/>
                </a:solidFill>
              </a:rPr>
              <a:t>Династия </a:t>
            </a:r>
            <a:r>
              <a:rPr lang="ru-RU" sz="2000" b="1" i="1" dirty="0">
                <a:solidFill>
                  <a:srgbClr val="0070C0"/>
                </a:solidFill>
              </a:rPr>
              <a:t>семьи Черник Юлии Леонидовны, учителя начальных классов ГУО "Гимназия-колледж искусств </a:t>
            </a:r>
            <a:r>
              <a:rPr lang="ru-RU" sz="2000" b="1" i="1" dirty="0" err="1">
                <a:solidFill>
                  <a:srgbClr val="0070C0"/>
                </a:solidFill>
              </a:rPr>
              <a:t>г.Молодечно</a:t>
            </a:r>
            <a:r>
              <a:rPr lang="ru-RU" sz="2000" b="1" i="1" dirty="0">
                <a:solidFill>
                  <a:srgbClr val="0070C0"/>
                </a:solidFill>
              </a:rPr>
              <a:t>". Справа от нее отец </a:t>
            </a:r>
            <a:r>
              <a:rPr lang="ru-RU" sz="2000" b="1" i="1" dirty="0" err="1">
                <a:solidFill>
                  <a:srgbClr val="0070C0"/>
                </a:solidFill>
              </a:rPr>
              <a:t>Сегин</a:t>
            </a:r>
            <a:r>
              <a:rPr lang="ru-RU" sz="2000" b="1" i="1" dirty="0">
                <a:solidFill>
                  <a:srgbClr val="0070C0"/>
                </a:solidFill>
              </a:rPr>
              <a:t> Леонид Вячеславович, который работал учителем по классу духовых инструментов в  ГУО "Гимназия-колледж искусств </a:t>
            </a:r>
            <a:r>
              <a:rPr lang="ru-RU" sz="2000" b="1" i="1" dirty="0" err="1">
                <a:solidFill>
                  <a:srgbClr val="0070C0"/>
                </a:solidFill>
              </a:rPr>
              <a:t>г.Молодечно</a:t>
            </a:r>
            <a:r>
              <a:rPr lang="ru-RU" sz="2000" b="1" i="1" dirty="0">
                <a:solidFill>
                  <a:srgbClr val="0070C0"/>
                </a:solidFill>
              </a:rPr>
              <a:t>", слева сын Дмитрий, учащийся 11 "В" класса ГУО "Средняя школа №14 </a:t>
            </a:r>
            <a:r>
              <a:rPr lang="ru-RU" sz="2000" b="1" i="1" dirty="0" err="1">
                <a:solidFill>
                  <a:srgbClr val="0070C0"/>
                </a:solidFill>
              </a:rPr>
              <a:t>г.Молодечно</a:t>
            </a:r>
            <a:r>
              <a:rPr lang="ru-RU" sz="2000" b="1" i="1" dirty="0">
                <a:solidFill>
                  <a:srgbClr val="0070C0"/>
                </a:solidFill>
              </a:rPr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2897853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92688" y="284949"/>
            <a:ext cx="1050057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solidFill>
                  <a:srgbClr val="0B4881"/>
                </a:solidFill>
                <a:latin typeface="Oswald"/>
              </a:rPr>
              <a:t>Сенокосова</a:t>
            </a:r>
            <a:r>
              <a:rPr lang="ru-RU" dirty="0">
                <a:solidFill>
                  <a:srgbClr val="0B4881"/>
                </a:solidFill>
                <a:latin typeface="Oswald"/>
              </a:rPr>
              <a:t> Екатерина-стипендиат Белорусского профессионального союза работников образования и науки!</a:t>
            </a:r>
          </a:p>
          <a:p>
            <a:pPr algn="just"/>
            <a:r>
              <a:rPr lang="ru-RU" dirty="0" smtClean="0">
                <a:solidFill>
                  <a:srgbClr val="333333"/>
                </a:solidFill>
                <a:latin typeface="PT Sans Narrow"/>
              </a:rPr>
              <a:t>17 </a:t>
            </a:r>
            <a:r>
              <a:rPr lang="ru-RU" dirty="0">
                <a:solidFill>
                  <a:srgbClr val="333333"/>
                </a:solidFill>
                <a:latin typeface="PT Sans Narrow"/>
              </a:rPr>
              <a:t>ноября 2023 года, в рамках республиканской акции "</a:t>
            </a:r>
            <a:r>
              <a:rPr lang="ru-RU" dirty="0" err="1">
                <a:solidFill>
                  <a:srgbClr val="333333"/>
                </a:solidFill>
                <a:latin typeface="PT Sans Narrow"/>
              </a:rPr>
              <a:t>Студэнства</a:t>
            </a:r>
            <a:r>
              <a:rPr lang="ru-RU" dirty="0">
                <a:solidFill>
                  <a:srgbClr val="333333"/>
                </a:solidFill>
                <a:latin typeface="PT Sans Narrow"/>
              </a:rPr>
              <a:t> і </a:t>
            </a:r>
            <a:r>
              <a:rPr lang="ru-RU" dirty="0" err="1">
                <a:solidFill>
                  <a:srgbClr val="333333"/>
                </a:solidFill>
                <a:latin typeface="PT Sans Narrow"/>
              </a:rPr>
              <a:t>прафсаюз</a:t>
            </a:r>
            <a:r>
              <a:rPr lang="ru-RU" dirty="0">
                <a:solidFill>
                  <a:srgbClr val="333333"/>
                </a:solidFill>
                <a:latin typeface="PT Sans Narrow"/>
              </a:rPr>
              <a:t> разам", в Национальном историко-культурном музее-заповеднике "Несвиж</a:t>
            </a:r>
            <a:r>
              <a:rPr lang="ru-RU" dirty="0" smtClean="0">
                <a:solidFill>
                  <a:srgbClr val="333333"/>
                </a:solidFill>
                <a:latin typeface="PT Sans Narrow"/>
              </a:rPr>
              <a:t>" </a:t>
            </a:r>
            <a:r>
              <a:rPr lang="ru-RU" dirty="0">
                <a:solidFill>
                  <a:srgbClr val="333333"/>
                </a:solidFill>
                <a:latin typeface="PT Sans Narrow"/>
              </a:rPr>
              <a:t>профсоюзным активистам из числа студентов и учащихся учреждений образования были вручены традиционные стипендиальные </a:t>
            </a:r>
            <a:r>
              <a:rPr lang="ru-RU" dirty="0" smtClean="0">
                <a:solidFill>
                  <a:srgbClr val="333333"/>
                </a:solidFill>
                <a:latin typeface="PT Sans Narrow"/>
              </a:rPr>
              <a:t>выплаты и </a:t>
            </a:r>
            <a:r>
              <a:rPr lang="ru-RU" dirty="0" smtClean="0"/>
              <a:t>учащейся </a:t>
            </a:r>
            <a:r>
              <a:rPr lang="ru-RU" dirty="0"/>
              <a:t>III курса 301 группы направления специальности "Хореографическое искусство (народный танец)" </a:t>
            </a:r>
            <a:r>
              <a:rPr lang="ru-RU" b="1" dirty="0" err="1" smtClean="0"/>
              <a:t>Сенокосовой</a:t>
            </a:r>
            <a:r>
              <a:rPr lang="ru-RU" b="1" dirty="0" smtClean="0"/>
              <a:t> Екатерине</a:t>
            </a:r>
            <a:r>
              <a:rPr lang="ru-RU" dirty="0"/>
              <a:t> с получением стипендии Белорусского профессионального союза работников образования и науки!</a:t>
            </a:r>
            <a:endParaRPr lang="ru-RU" b="0" i="0" dirty="0">
              <a:solidFill>
                <a:srgbClr val="333333"/>
              </a:solidFill>
              <a:effectLst/>
              <a:latin typeface="PT Sans Narrow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8186" y="2868674"/>
            <a:ext cx="7532123" cy="37782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03602" y="2868674"/>
            <a:ext cx="2828789" cy="3779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403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57846" y="395578"/>
            <a:ext cx="868465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B4881"/>
                </a:solidFill>
                <a:latin typeface="Oswald"/>
              </a:rPr>
              <a:t>Гала концерт областного фестиваля инклюзивного творчества "Зажги свою звезду", который состоялся в рамках республиканской благотворительной акции </a:t>
            </a:r>
            <a:endParaRPr lang="ru-RU" sz="2400" dirty="0" smtClean="0">
              <a:solidFill>
                <a:srgbClr val="0B4881"/>
              </a:solidFill>
              <a:latin typeface="Oswald"/>
            </a:endParaRPr>
          </a:p>
          <a:p>
            <a:r>
              <a:rPr lang="ru-RU" sz="2400" dirty="0" smtClean="0">
                <a:solidFill>
                  <a:srgbClr val="0B4881"/>
                </a:solidFill>
                <a:latin typeface="Oswald"/>
              </a:rPr>
              <a:t>"</a:t>
            </a:r>
            <a:r>
              <a:rPr lang="ru-RU" sz="2400" dirty="0">
                <a:solidFill>
                  <a:srgbClr val="0B4881"/>
                </a:solidFill>
                <a:latin typeface="Oswald"/>
              </a:rPr>
              <a:t>Наши дети" в г. Дзержинск</a:t>
            </a:r>
            <a:endParaRPr lang="ru-RU" sz="2400" b="0" i="0" dirty="0">
              <a:solidFill>
                <a:srgbClr val="0B4881"/>
              </a:solidFill>
              <a:effectLst/>
              <a:latin typeface="Oswald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3801" y="2567188"/>
            <a:ext cx="4313237" cy="3234927"/>
          </a:xfrm>
        </p:spPr>
      </p:pic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966" y="2175456"/>
            <a:ext cx="3624687" cy="2718515"/>
          </a:xfr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7186" y="3683358"/>
            <a:ext cx="3615856" cy="2707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574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60" y="1811628"/>
            <a:ext cx="6096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dirty="0">
                <a:solidFill>
                  <a:srgbClr val="333333"/>
                </a:solidFill>
                <a:latin typeface="PT Sans Narrow"/>
              </a:rPr>
              <a:t>Решением совета специального фонда Президента Республики Беларусь по социальной поддержке одарённых учащихся и студентов, утверждённого распоряжением Президента от 29 декабря 2023г. № 207рп, учащаяся 2 курса, направления специальности «Живопись (станковая</a:t>
            </a:r>
            <a:r>
              <a:rPr lang="ru-RU" dirty="0" smtClean="0">
                <a:solidFill>
                  <a:srgbClr val="333333"/>
                </a:solidFill>
                <a:latin typeface="PT Sans Narrow"/>
              </a:rPr>
              <a:t>)» </a:t>
            </a:r>
            <a:r>
              <a:rPr lang="ru-RU" dirty="0">
                <a:solidFill>
                  <a:srgbClr val="333333"/>
                </a:solidFill>
                <a:latin typeface="PT Sans Narrow"/>
              </a:rPr>
              <a:t>ГУО «Гимназия-колледж искусств г</a:t>
            </a:r>
            <a:r>
              <a:rPr lang="ru-RU" dirty="0" smtClean="0">
                <a:solidFill>
                  <a:srgbClr val="333333"/>
                </a:solidFill>
                <a:latin typeface="PT Sans Narrow"/>
              </a:rPr>
              <a:t>. Молодечно</a:t>
            </a:r>
            <a:r>
              <a:rPr lang="ru-RU" dirty="0">
                <a:solidFill>
                  <a:srgbClr val="333333"/>
                </a:solidFill>
                <a:latin typeface="PT Sans Narrow"/>
              </a:rPr>
              <a:t>» </a:t>
            </a:r>
            <a:r>
              <a:rPr lang="ru-RU" dirty="0" err="1">
                <a:solidFill>
                  <a:srgbClr val="333333"/>
                </a:solidFill>
                <a:latin typeface="PT Sans Narrow"/>
              </a:rPr>
              <a:t>Сивицкая</a:t>
            </a:r>
            <a:r>
              <a:rPr lang="ru-RU" dirty="0">
                <a:solidFill>
                  <a:srgbClr val="333333"/>
                </a:solidFill>
                <a:latin typeface="PT Sans Narrow"/>
              </a:rPr>
              <a:t> Вероника поощрена денежной премией! Этой награды стипендиатка удостоена за победу в XII республиканском конкурсе научно-технического творчества учащейся молодёжи «</a:t>
            </a:r>
            <a:r>
              <a:rPr lang="ru-RU" dirty="0" err="1">
                <a:solidFill>
                  <a:srgbClr val="333333"/>
                </a:solidFill>
                <a:latin typeface="PT Sans Narrow"/>
              </a:rPr>
              <a:t>ТехноИнтеллект</a:t>
            </a:r>
            <a:r>
              <a:rPr lang="ru-RU" dirty="0">
                <a:solidFill>
                  <a:srgbClr val="333333"/>
                </a:solidFill>
                <a:latin typeface="PT Sans Narrow"/>
              </a:rPr>
              <a:t>» в 2022/2023 учебном году.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9223" y="1905000"/>
            <a:ext cx="4114502" cy="3778250"/>
          </a:xfrm>
        </p:spPr>
      </p:pic>
    </p:spTree>
    <p:extLst>
      <p:ext uri="{BB962C8B-B14F-4D97-AF65-F5344CB8AC3E}">
        <p14:creationId xmlns:p14="http://schemas.microsoft.com/office/powerpoint/2010/main" val="3091175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192" y="3278489"/>
            <a:ext cx="710913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333333"/>
                </a:solidFill>
                <a:latin typeface="PT Sans Narrow"/>
              </a:rPr>
              <a:t>третьего (областного) этапа республиканской олимпиады:</a:t>
            </a:r>
          </a:p>
          <a:p>
            <a:pPr algn="ctr"/>
            <a:r>
              <a:rPr lang="ru-RU" dirty="0" smtClean="0">
                <a:solidFill>
                  <a:srgbClr val="333333"/>
                </a:solidFill>
                <a:latin typeface="PT Sans Narrow"/>
              </a:rPr>
              <a:t>по </a:t>
            </a:r>
            <a:r>
              <a:rPr lang="ru-RU" dirty="0">
                <a:solidFill>
                  <a:srgbClr val="333333"/>
                </a:solidFill>
                <a:latin typeface="PT Sans Narrow"/>
              </a:rPr>
              <a:t>предмету </a:t>
            </a:r>
            <a:r>
              <a:rPr lang="ru-RU" dirty="0" smtClean="0">
                <a:solidFill>
                  <a:srgbClr val="333333"/>
                </a:solidFill>
                <a:latin typeface="PT Sans Narrow"/>
              </a:rPr>
              <a:t>Х</a:t>
            </a:r>
            <a:r>
              <a:rPr lang="ru-RU" b="1" dirty="0" smtClean="0">
                <a:solidFill>
                  <a:srgbClr val="333333"/>
                </a:solidFill>
                <a:latin typeface="PT Sans Narrow"/>
              </a:rPr>
              <a:t>имия</a:t>
            </a:r>
            <a:r>
              <a:rPr lang="ru-RU" dirty="0">
                <a:solidFill>
                  <a:srgbClr val="333333"/>
                </a:solidFill>
                <a:latin typeface="PT Sans Narrow"/>
              </a:rPr>
              <a:t> </a:t>
            </a:r>
            <a:r>
              <a:rPr lang="ru-RU" b="1" dirty="0" err="1">
                <a:solidFill>
                  <a:srgbClr val="FF0000"/>
                </a:solidFill>
                <a:latin typeface="PT Sans Narrow"/>
              </a:rPr>
              <a:t>Белицкую</a:t>
            </a:r>
            <a:r>
              <a:rPr lang="ru-RU" b="1" dirty="0">
                <a:solidFill>
                  <a:srgbClr val="FF0000"/>
                </a:solidFill>
                <a:latin typeface="PT Sans Narrow"/>
              </a:rPr>
              <a:t> Милану</a:t>
            </a:r>
            <a:r>
              <a:rPr lang="ru-RU" dirty="0">
                <a:solidFill>
                  <a:srgbClr val="333333"/>
                </a:solidFill>
                <a:latin typeface="PT Sans Narrow"/>
              </a:rPr>
              <a:t>, учащуюся 10"Б" </a:t>
            </a:r>
            <a:r>
              <a:rPr lang="ru-RU" dirty="0" smtClean="0">
                <a:solidFill>
                  <a:srgbClr val="333333"/>
                </a:solidFill>
                <a:latin typeface="PT Sans Narrow"/>
              </a:rPr>
              <a:t>класса, завоевавшую </a:t>
            </a:r>
            <a:r>
              <a:rPr lang="ru-RU" dirty="0">
                <a:solidFill>
                  <a:srgbClr val="333333"/>
                </a:solidFill>
                <a:latin typeface="PT Sans Narrow"/>
              </a:rPr>
              <a:t>диплом 3 степени</a:t>
            </a:r>
          </a:p>
          <a:p>
            <a:pPr algn="ctr"/>
            <a:r>
              <a:rPr lang="ru-RU" b="1" dirty="0" err="1">
                <a:solidFill>
                  <a:srgbClr val="FF0000"/>
                </a:solidFill>
                <a:latin typeface="PT Sans Narrow"/>
              </a:rPr>
              <a:t>Стреж</a:t>
            </a:r>
            <a:r>
              <a:rPr lang="ru-RU" b="1" dirty="0">
                <a:solidFill>
                  <a:srgbClr val="FF0000"/>
                </a:solidFill>
                <a:latin typeface="PT Sans Narrow"/>
              </a:rPr>
              <a:t> Елизавету</a:t>
            </a:r>
            <a:r>
              <a:rPr lang="ru-RU" dirty="0">
                <a:solidFill>
                  <a:srgbClr val="333333"/>
                </a:solidFill>
                <a:latin typeface="PT Sans Narrow"/>
              </a:rPr>
              <a:t>, учащуюся 10 "Б" </a:t>
            </a:r>
            <a:r>
              <a:rPr lang="ru-RU" dirty="0" smtClean="0">
                <a:solidFill>
                  <a:srgbClr val="333333"/>
                </a:solidFill>
                <a:latin typeface="PT Sans Narrow"/>
              </a:rPr>
              <a:t>класса, завоевавшую </a:t>
            </a:r>
            <a:r>
              <a:rPr lang="ru-RU" dirty="0">
                <a:solidFill>
                  <a:srgbClr val="333333"/>
                </a:solidFill>
                <a:latin typeface="PT Sans Narrow"/>
              </a:rPr>
              <a:t>диплом 3 степени</a:t>
            </a:r>
          </a:p>
          <a:p>
            <a:pPr algn="ctr"/>
            <a:r>
              <a:rPr lang="ru-RU" i="1" dirty="0">
                <a:solidFill>
                  <a:srgbClr val="333333"/>
                </a:solidFill>
                <a:latin typeface="PT Sans Narrow"/>
              </a:rPr>
              <a:t>учитель </a:t>
            </a:r>
            <a:r>
              <a:rPr lang="ru-RU" b="1" i="1" dirty="0" err="1">
                <a:solidFill>
                  <a:srgbClr val="333333"/>
                </a:solidFill>
                <a:latin typeface="PT Sans Narrow"/>
              </a:rPr>
              <a:t>Храмцевич</a:t>
            </a:r>
            <a:r>
              <a:rPr lang="ru-RU" b="1" i="1" dirty="0">
                <a:solidFill>
                  <a:srgbClr val="333333"/>
                </a:solidFill>
                <a:latin typeface="PT Sans Narrow"/>
              </a:rPr>
              <a:t> Елена Викторовна</a:t>
            </a:r>
            <a:endParaRPr lang="ru-RU" dirty="0">
              <a:solidFill>
                <a:srgbClr val="333333"/>
              </a:solidFill>
              <a:latin typeface="PT Sans Narrow"/>
            </a:endParaRPr>
          </a:p>
          <a:p>
            <a:pPr algn="ctr"/>
            <a:r>
              <a:rPr lang="ru-RU" dirty="0">
                <a:solidFill>
                  <a:srgbClr val="333333"/>
                </a:solidFill>
                <a:latin typeface="PT Sans Narrow"/>
              </a:rPr>
              <a:t> </a:t>
            </a:r>
          </a:p>
          <a:p>
            <a:pPr algn="ctr"/>
            <a:r>
              <a:rPr lang="ru-RU" dirty="0">
                <a:solidFill>
                  <a:srgbClr val="333333"/>
                </a:solidFill>
                <a:latin typeface="PT Sans Narrow"/>
              </a:rPr>
              <a:t>по предмету </a:t>
            </a:r>
            <a:r>
              <a:rPr lang="ru-RU" dirty="0" smtClean="0">
                <a:solidFill>
                  <a:srgbClr val="333333"/>
                </a:solidFill>
                <a:latin typeface="PT Sans Narrow"/>
              </a:rPr>
              <a:t>Б</a:t>
            </a:r>
            <a:r>
              <a:rPr lang="ru-RU" b="1" dirty="0" smtClean="0">
                <a:solidFill>
                  <a:srgbClr val="333333"/>
                </a:solidFill>
                <a:latin typeface="PT Sans Narrow"/>
              </a:rPr>
              <a:t>елорусский </a:t>
            </a:r>
            <a:r>
              <a:rPr lang="ru-RU" b="1" dirty="0">
                <a:solidFill>
                  <a:srgbClr val="333333"/>
                </a:solidFill>
                <a:latin typeface="PT Sans Narrow"/>
              </a:rPr>
              <a:t>язык и литература</a:t>
            </a:r>
            <a:r>
              <a:rPr lang="ru-RU" dirty="0">
                <a:solidFill>
                  <a:srgbClr val="333333"/>
                </a:solidFill>
                <a:latin typeface="PT Sans Narrow"/>
              </a:rPr>
              <a:t> </a:t>
            </a:r>
            <a:r>
              <a:rPr lang="ru-RU" b="1" dirty="0">
                <a:solidFill>
                  <a:srgbClr val="FF0000"/>
                </a:solidFill>
                <a:latin typeface="PT Sans Narrow"/>
              </a:rPr>
              <a:t>Малафей Егора</a:t>
            </a:r>
            <a:r>
              <a:rPr lang="ru-RU" dirty="0">
                <a:solidFill>
                  <a:srgbClr val="333333"/>
                </a:solidFill>
                <a:latin typeface="PT Sans Narrow"/>
              </a:rPr>
              <a:t>, </a:t>
            </a:r>
            <a:endParaRPr lang="ru-RU" dirty="0" smtClean="0">
              <a:solidFill>
                <a:srgbClr val="333333"/>
              </a:solidFill>
              <a:latin typeface="PT Sans Narrow"/>
            </a:endParaRPr>
          </a:p>
          <a:p>
            <a:pPr algn="ctr"/>
            <a:r>
              <a:rPr lang="ru-RU" dirty="0" smtClean="0">
                <a:solidFill>
                  <a:srgbClr val="333333"/>
                </a:solidFill>
                <a:latin typeface="PT Sans Narrow"/>
              </a:rPr>
              <a:t>учащегося </a:t>
            </a:r>
            <a:r>
              <a:rPr lang="ru-RU" dirty="0">
                <a:solidFill>
                  <a:srgbClr val="333333"/>
                </a:solidFill>
                <a:latin typeface="PT Sans Narrow"/>
              </a:rPr>
              <a:t>10"В" </a:t>
            </a:r>
            <a:r>
              <a:rPr lang="ru-RU" dirty="0" smtClean="0">
                <a:solidFill>
                  <a:srgbClr val="333333"/>
                </a:solidFill>
                <a:latin typeface="PT Sans Narrow"/>
              </a:rPr>
              <a:t>класса, завоевавшего </a:t>
            </a:r>
            <a:r>
              <a:rPr lang="ru-RU" dirty="0">
                <a:solidFill>
                  <a:srgbClr val="333333"/>
                </a:solidFill>
                <a:latin typeface="PT Sans Narrow"/>
              </a:rPr>
              <a:t>диплом 3 степени</a:t>
            </a:r>
          </a:p>
          <a:p>
            <a:pPr algn="ctr"/>
            <a:r>
              <a:rPr lang="ru-RU" i="1" dirty="0">
                <a:solidFill>
                  <a:srgbClr val="333333"/>
                </a:solidFill>
                <a:latin typeface="PT Sans Narrow"/>
              </a:rPr>
              <a:t>учитель </a:t>
            </a:r>
            <a:r>
              <a:rPr lang="ru-RU" b="1" i="1" dirty="0" err="1">
                <a:solidFill>
                  <a:srgbClr val="333333"/>
                </a:solidFill>
                <a:latin typeface="PT Sans Narrow"/>
              </a:rPr>
              <a:t>Радкевич</a:t>
            </a:r>
            <a:r>
              <a:rPr lang="ru-RU" b="1" i="1" dirty="0">
                <a:solidFill>
                  <a:srgbClr val="333333"/>
                </a:solidFill>
                <a:latin typeface="PT Sans Narrow"/>
              </a:rPr>
              <a:t> Татьяна Ивановна</a:t>
            </a:r>
            <a:endParaRPr lang="ru-RU" b="0" i="0" dirty="0">
              <a:solidFill>
                <a:srgbClr val="333333"/>
              </a:solidFill>
              <a:effectLst/>
              <a:latin typeface="PT Sans Narrow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4844" y="399245"/>
            <a:ext cx="4916413" cy="2722272"/>
          </a:xfr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72516" y="1516366"/>
            <a:ext cx="3543472" cy="471700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345510" y="399245"/>
            <a:ext cx="35030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Ученик года Минской области 2023</a:t>
            </a:r>
          </a:p>
          <a:p>
            <a:r>
              <a:rPr lang="ru-RU" dirty="0" smtClean="0"/>
              <a:t>(участники)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4266453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1540</TotalTime>
  <Words>639</Words>
  <Application>Microsoft Office PowerPoint</Application>
  <PresentationFormat>Широкоэкранный</PresentationFormat>
  <Paragraphs>91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1" baseType="lpstr">
      <vt:lpstr>Arial</vt:lpstr>
      <vt:lpstr>Calibri</vt:lpstr>
      <vt:lpstr>Century Gothic</vt:lpstr>
      <vt:lpstr>Oswald</vt:lpstr>
      <vt:lpstr>PT Sans Narrow</vt:lpstr>
      <vt:lpstr>Times New Roman</vt:lpstr>
      <vt:lpstr>Wingdings 3</vt:lpstr>
      <vt:lpstr>Легкий дым</vt:lpstr>
      <vt:lpstr>Собрание попечительского совета  ГУО «Гимназия-колледж искусств г.Молодечно»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Награждение победителей второго этапа республиканской олимпиады по учебным предметам</vt:lpstr>
      <vt:lpstr>Открытие областной олимпиады по учебному предмету «Химия»</vt:lpstr>
      <vt:lpstr>Новогодние утренники, Снежная королева</vt:lpstr>
      <vt:lpstr>Звездная капель 2024</vt:lpstr>
      <vt:lpstr>Пюпитры – 1697,4р., софиты для подсветки - 550 р., бас-гитара – 1234,86р., доска учебная – 445,68 р., ящик с ручкой – 251,4 р.</vt:lpstr>
      <vt:lpstr>Жалюзи вертикальные 2652 рубля.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67</cp:revision>
  <cp:lastPrinted>2024-01-25T13:19:11Z</cp:lastPrinted>
  <dcterms:created xsi:type="dcterms:W3CDTF">2023-01-19T15:21:00Z</dcterms:created>
  <dcterms:modified xsi:type="dcterms:W3CDTF">2024-03-11T15:14:21Z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1175306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S10.2.0</vt:lpwstr>
  </property>
</Properties>
</file>